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7"/>
  </p:notesMasterIdLst>
  <p:sldIdLst>
    <p:sldId id="256" r:id="rId2"/>
    <p:sldId id="258" r:id="rId3"/>
    <p:sldId id="257" r:id="rId4"/>
    <p:sldId id="259" r:id="rId5"/>
    <p:sldId id="260" r:id="rId6"/>
    <p:sldId id="301" r:id="rId7"/>
    <p:sldId id="261" r:id="rId8"/>
    <p:sldId id="284" r:id="rId9"/>
    <p:sldId id="285" r:id="rId10"/>
    <p:sldId id="270" r:id="rId11"/>
    <p:sldId id="299" r:id="rId12"/>
    <p:sldId id="286" r:id="rId13"/>
    <p:sldId id="262" r:id="rId14"/>
    <p:sldId id="265" r:id="rId15"/>
    <p:sldId id="303" r:id="rId16"/>
    <p:sldId id="304" r:id="rId17"/>
    <p:sldId id="288" r:id="rId18"/>
    <p:sldId id="305" r:id="rId19"/>
    <p:sldId id="306" r:id="rId20"/>
    <p:sldId id="289" r:id="rId21"/>
    <p:sldId id="290" r:id="rId22"/>
    <p:sldId id="307" r:id="rId23"/>
    <p:sldId id="308" r:id="rId24"/>
    <p:sldId id="291" r:id="rId25"/>
    <p:sldId id="309" r:id="rId26"/>
    <p:sldId id="292" r:id="rId27"/>
    <p:sldId id="293" r:id="rId28"/>
    <p:sldId id="314" r:id="rId29"/>
    <p:sldId id="315" r:id="rId30"/>
    <p:sldId id="311" r:id="rId31"/>
    <p:sldId id="313" r:id="rId32"/>
    <p:sldId id="312" r:id="rId33"/>
    <p:sldId id="296" r:id="rId34"/>
    <p:sldId id="310" r:id="rId35"/>
    <p:sldId id="316" r:id="rId36"/>
    <p:sldId id="302" r:id="rId37"/>
    <p:sldId id="300" r:id="rId38"/>
    <p:sldId id="317" r:id="rId39"/>
    <p:sldId id="278" r:id="rId40"/>
    <p:sldId id="266" r:id="rId41"/>
    <p:sldId id="267" r:id="rId42"/>
    <p:sldId id="268" r:id="rId43"/>
    <p:sldId id="269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9" r:id="rId52"/>
    <p:sldId id="280" r:id="rId53"/>
    <p:sldId id="281" r:id="rId54"/>
    <p:sldId id="282" r:id="rId55"/>
    <p:sldId id="283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Montserrat" panose="020B0604020202020204" charset="0"/>
      <p:regular r:id="rId62"/>
      <p:bold r:id="rId63"/>
      <p:italic r:id="rId64"/>
      <p:boldItalic r:id="rId65"/>
    </p:embeddedFont>
    <p:embeddedFont>
      <p:font typeface="Quantico" panose="020B0604020202020204" charset="0"/>
      <p:regular r:id="rId66"/>
      <p:bold r:id="rId67"/>
      <p:italic r:id="rId68"/>
      <p:boldItalic r:id="rId69"/>
    </p:embeddedFont>
    <p:embeddedFont>
      <p:font typeface="Titillium Web" panose="020B0604020202020204" charset="0"/>
      <p:regular r:id="rId70"/>
      <p:bold r:id="rId71"/>
      <p:italic r:id="rId72"/>
      <p:boldItalic r:id="rId73"/>
    </p:embeddedFont>
    <p:embeddedFont>
      <p:font typeface="Titillium Web Light" panose="020B060402020202020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160AF4-3A75-4FA3-8532-D0B9F7CE0918}">
  <a:tblStyle styleId="{52160AF4-3A75-4FA3-8532-D0B9F7CE09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818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874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568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60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296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278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2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463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15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535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717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7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517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445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917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4451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6226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7553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4000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17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0347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8820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10344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8872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700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74046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829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15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15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736601" y="364190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420012" y="-2179980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r.wikipedia.org/wiki/GitHu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r.wikipedia.org/wiki/GitHu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18-11-08-100m-repos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treinaweb.com.br/blog/comandos-do-git-que-voce-precisa-conhecer-parte-1/" TargetMode="External"/><Relationship Id="rId4" Type="http://schemas.openxmlformats.org/officeDocument/2006/relationships/hyperlink" Target="https://github.blog/2019-11-06-the-state-of-the-octoverse-2019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quantico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Titillium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fr.wikipedia.org/wiki/GitHu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commons.wikimedia.org/wiki/File:Git_icon.svg" TargetMode="External"/><Relationship Id="rId9" Type="http://schemas.openxmlformats.org/officeDocument/2006/relationships/hyperlink" Target="https://de.wikipedia.org/wiki/Datei:GitLab_Logo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Universo </a:t>
            </a:r>
            <a:r>
              <a:rPr lang="pt-BR" dirty="0" err="1"/>
              <a:t>Git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68725D1-6ACB-4BD6-B2CB-5864F4EC983F}"/>
              </a:ext>
            </a:extLst>
          </p:cNvPr>
          <p:cNvSpPr txBox="1"/>
          <p:nvPr/>
        </p:nvSpPr>
        <p:spPr>
          <a:xfrm>
            <a:off x="975250" y="4125433"/>
            <a:ext cx="2953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Lincoln </a:t>
            </a:r>
            <a:r>
              <a:rPr lang="pt-BR" dirty="0">
                <a:solidFill>
                  <a:schemeClr val="bg1"/>
                </a:solidFill>
                <a:latin typeface="Quantico" panose="020B0604020202020204" charset="0"/>
              </a:rPr>
              <a:t>Costa</a:t>
            </a:r>
          </a:p>
          <a:p>
            <a:r>
              <a:rPr lang="pt-BR" dirty="0">
                <a:solidFill>
                  <a:schemeClr val="bg1"/>
                </a:solidFill>
                <a:latin typeface="Quantico" panose="020B0604020202020204" charset="0"/>
              </a:rPr>
              <a:t>Mestrando @ PESC/COPPE/UFRJ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487575" y="1788603"/>
            <a:ext cx="816875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+40.000.000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de </a:t>
            </a:r>
            <a:r>
              <a:rPr lang="pt-BR" b="1" dirty="0"/>
              <a:t>usuários</a:t>
            </a:r>
            <a:r>
              <a:rPr lang="pt-BR" dirty="0"/>
              <a:t> segundo relatório disponibilizado pela plataforma em Janeiro de 2020.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13115F-482C-44A0-A327-2E6A98CE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5888" y="553079"/>
            <a:ext cx="732124" cy="7321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100518" y="1788603"/>
            <a:ext cx="8942864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+100.000.000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de </a:t>
            </a:r>
            <a:r>
              <a:rPr lang="pt-BR" b="1" dirty="0"/>
              <a:t>repositórios</a:t>
            </a:r>
            <a:r>
              <a:rPr lang="pt-BR" dirty="0"/>
              <a:t> segundo relatório disponibilizado pela plataforma em Janeiro de 2020.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6968BC-356A-49D6-B2D9-70CFE91A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5888" y="553079"/>
            <a:ext cx="732124" cy="7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2. </a:t>
            </a:r>
            <a:r>
              <a:rPr lang="pt-BR" b="1" dirty="0"/>
              <a:t>Informações Básicas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894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BIG CONCEPT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1983" y="1564751"/>
            <a:ext cx="6880034" cy="33885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6018" y="1552000"/>
            <a:ext cx="5511964" cy="35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3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2170" y="1425238"/>
            <a:ext cx="5959659" cy="36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3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54" y="1458867"/>
            <a:ext cx="6167592" cy="34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8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4" y="1464773"/>
            <a:ext cx="6167592" cy="34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28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4" y="1464773"/>
            <a:ext cx="6167592" cy="34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 idx="4294967295"/>
          </p:nvPr>
        </p:nvSpPr>
        <p:spPr>
          <a:xfrm>
            <a:off x="3265400" y="1449234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chemeClr val="accent4"/>
                </a:solidFill>
              </a:rPr>
              <a:t>E aí</a:t>
            </a:r>
            <a:r>
              <a:rPr lang="en" sz="9600" dirty="0">
                <a:solidFill>
                  <a:schemeClr val="accent4"/>
                </a:solidFill>
              </a:rPr>
              <a:t>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4294967295"/>
          </p:nvPr>
        </p:nvSpPr>
        <p:spPr>
          <a:xfrm>
            <a:off x="3265400" y="2548743"/>
            <a:ext cx="4852800" cy="21249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Meu nome é Lincoln </a:t>
            </a:r>
            <a:r>
              <a:rPr lang="pt-BR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 eu trabalho com desenvolvimento de software há cerca de 7 anos. Sou Engenheiro de Software pela UTFPR e Mestrando na área de Engenharia de Dados e Conhecimento pelo PESC da UFRJ.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>
                <a:solidFill>
                  <a:schemeClr val="dk1"/>
                </a:solidFill>
              </a:rPr>
              <a:t>Saiba mais sobre mim em </a:t>
            </a:r>
            <a:r>
              <a:rPr lang="pt-BR" sz="1800" b="1" dirty="0">
                <a:solidFill>
                  <a:schemeClr val="dk1"/>
                </a:solidFill>
              </a:rPr>
              <a:t>tekpixo.github.io</a:t>
            </a:r>
            <a:r>
              <a:rPr lang="pt-BR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1152600" y="1657650"/>
            <a:ext cx="1828200" cy="1828200"/>
          </a:xfrm>
          <a:prstGeom prst="octagon">
            <a:avLst>
              <a:gd name="adj" fmla="val 1143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</a:t>
            </a:fld>
            <a:endParaRPr>
              <a:solidFill>
                <a:schemeClr val="accent3"/>
              </a:solidFill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Estado dos arquivos no </a:t>
            </a:r>
            <a:r>
              <a:rPr lang="pt-BR" dirty="0" err="1"/>
              <a:t>Git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6DDD4C-DBD9-468B-ACB2-0B711B54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8" y="1458867"/>
            <a:ext cx="7557264" cy="35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30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</a:t>
            </a:r>
            <a:r>
              <a:rPr lang="pt-BR" dirty="0" err="1"/>
              <a:t>Commit</a:t>
            </a:r>
            <a:r>
              <a:rPr lang="pt-BR" dirty="0"/>
              <a:t> e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914567-6B84-4B95-A90A-6E43D381A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9" y="1575121"/>
            <a:ext cx="4710442" cy="3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34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5" y="1464773"/>
            <a:ext cx="6167590" cy="34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1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5" y="1464773"/>
            <a:ext cx="6167590" cy="348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09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ATENÇÃO! </a:t>
            </a:r>
            <a:r>
              <a:rPr lang="pt-BR" dirty="0" err="1"/>
              <a:t>Git</a:t>
            </a:r>
            <a:r>
              <a:rPr lang="pt-BR" dirty="0"/>
              <a:t> ignore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3BD58FF-1FA0-498B-A6E0-DD4E8AAD1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950" y="1776236"/>
            <a:ext cx="7620000" cy="2114550"/>
          </a:xfrm>
          <a:prstGeom prst="rect">
            <a:avLst/>
          </a:prstGeo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5D3741B-B7D1-4F96-88FF-4C033B541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7350" y="4208155"/>
            <a:ext cx="3409200" cy="2702700"/>
          </a:xfrm>
        </p:spPr>
        <p:txBody>
          <a:bodyPr/>
          <a:lstStyle/>
          <a:p>
            <a:pPr marL="101600" indent="0" algn="ctr">
              <a:buNone/>
            </a:pPr>
            <a:r>
              <a:rPr lang="pt-BR" sz="3200" b="1" dirty="0"/>
              <a:t>gitignore.io</a:t>
            </a:r>
          </a:p>
        </p:txBody>
      </p:sp>
    </p:spTree>
    <p:extLst>
      <p:ext uri="{BB962C8B-B14F-4D97-AF65-F5344CB8AC3E}">
        <p14:creationId xmlns:p14="http://schemas.microsoft.com/office/powerpoint/2010/main" val="359723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ATENÇÃO! </a:t>
            </a:r>
            <a:r>
              <a:rPr lang="pt-BR" dirty="0" err="1"/>
              <a:t>Git</a:t>
            </a:r>
            <a:r>
              <a:rPr lang="pt-BR" dirty="0"/>
              <a:t> ignore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3BD58FF-1FA0-498B-A6E0-DD4E8AAD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44786" y="1575125"/>
            <a:ext cx="4254327" cy="349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6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2296527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3. </a:t>
            </a:r>
            <a:r>
              <a:rPr lang="pt-BR" b="1" dirty="0"/>
              <a:t>Situações complementares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2061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Desfazendo alterações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9326C33-ECFE-4598-855F-5056A0910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594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Desfazendo alterações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b="1" dirty="0"/>
              <a:t>Removendo arquivos do </a:t>
            </a:r>
            <a:r>
              <a:rPr lang="pt-BR" b="1" dirty="0" err="1"/>
              <a:t>Stage</a:t>
            </a:r>
            <a:r>
              <a:rPr lang="pt-BR" b="1" dirty="0"/>
              <a:t>:</a:t>
            </a:r>
          </a:p>
          <a:p>
            <a:pPr marL="533400" lvl="1" indent="0">
              <a:buNone/>
            </a:pPr>
            <a:r>
              <a:rPr lang="en-US" dirty="0"/>
              <a:t>git reset</a:t>
            </a:r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407901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Desfazendo alterações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b="1" dirty="0"/>
              <a:t>Removendo arquivos do </a:t>
            </a:r>
            <a:r>
              <a:rPr lang="pt-BR" b="1" dirty="0" err="1"/>
              <a:t>Stage</a:t>
            </a:r>
            <a:r>
              <a:rPr lang="pt-BR" b="1" dirty="0"/>
              <a:t>:</a:t>
            </a:r>
          </a:p>
          <a:p>
            <a:pPr marL="533400" lvl="1" indent="0">
              <a:buNone/>
            </a:pPr>
            <a:r>
              <a:rPr lang="en-US" dirty="0"/>
              <a:t>git reset</a:t>
            </a:r>
          </a:p>
          <a:p>
            <a:pPr marL="914400" lvl="2" indent="0">
              <a:buNone/>
            </a:pPr>
            <a:endParaRPr lang="en-US" b="1" dirty="0"/>
          </a:p>
          <a:p>
            <a:pPr lvl="0"/>
            <a:r>
              <a:rPr lang="pt-BR" b="1" dirty="0"/>
              <a:t>Desfazendo o último </a:t>
            </a:r>
            <a:r>
              <a:rPr lang="pt-BR" b="1" dirty="0" err="1"/>
              <a:t>commit</a:t>
            </a:r>
            <a:r>
              <a:rPr lang="pt-BR" b="1" dirty="0"/>
              <a:t>:</a:t>
            </a:r>
          </a:p>
          <a:p>
            <a:pPr marL="533400" lvl="1" indent="0">
              <a:buNone/>
            </a:pPr>
            <a:r>
              <a:rPr lang="pt-BR" dirty="0" err="1"/>
              <a:t>git</a:t>
            </a:r>
            <a:r>
              <a:rPr lang="pt-BR" dirty="0"/>
              <a:t> </a:t>
            </a:r>
            <a:r>
              <a:rPr lang="pt-BR" dirty="0" err="1"/>
              <a:t>revert</a:t>
            </a:r>
            <a:r>
              <a:rPr lang="pt-BR" dirty="0"/>
              <a:t> HEAD</a:t>
            </a:r>
          </a:p>
          <a:p>
            <a:pPr marL="0" indent="0">
              <a:buNone/>
            </a:pPr>
            <a:endParaRPr lang="pt-BR" b="1" dirty="0"/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2620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4759451" y="1575125"/>
            <a:ext cx="3409200" cy="16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16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975250" y="3448725"/>
            <a:ext cx="7193400" cy="62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lt2"/>
                </a:solidFill>
                <a:hlinkClick r:id="rId4"/>
              </a:rPr>
              <a:t>slidescarnival.com/help-use-presentation-template</a:t>
            </a:r>
            <a:endParaRPr sz="12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</a:rPr>
              <a:t>This template is free to use under </a:t>
            </a:r>
            <a:r>
              <a:rPr lang="en" sz="1200" u="sng">
                <a:solidFill>
                  <a:schemeClr val="lt2"/>
                </a:solidFill>
                <a:hlinkClick r:id="rId5"/>
              </a:rPr>
              <a:t>Creative Commons Attribution license</a:t>
            </a:r>
            <a:r>
              <a:rPr lang="en" sz="1200">
                <a:solidFill>
                  <a:schemeClr val="l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Resolução de conflitos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127502-E2BE-40DF-85CE-CE59E9D5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1887" y="2135490"/>
            <a:ext cx="5960125" cy="172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786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Colaboração com projetos open </a:t>
            </a:r>
            <a:r>
              <a:rPr lang="pt-BR" dirty="0" err="1"/>
              <a:t>source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127502-E2BE-40DF-85CE-CE59E9D5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1888" y="1666928"/>
            <a:ext cx="5960122" cy="266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63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Colaboração com projetos open </a:t>
            </a:r>
            <a:r>
              <a:rPr lang="pt-BR" dirty="0" err="1"/>
              <a:t>source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127502-E2BE-40DF-85CE-CE59E9D5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98270" y="1666928"/>
            <a:ext cx="4947358" cy="2662031"/>
          </a:xfrm>
          <a:prstGeom prst="rect">
            <a:avLst/>
          </a:prstGeom>
        </p:spPr>
      </p:pic>
      <p:sp>
        <p:nvSpPr>
          <p:cNvPr id="5" name="Espaço Reservado para Texto 6">
            <a:extLst>
              <a:ext uri="{FF2B5EF4-FFF2-40B4-BE49-F238E27FC236}">
                <a16:creationId xmlns:a16="http://schemas.microsoft.com/office/drawing/2014/main" id="{5406D19F-578F-4E79-90B7-6B7BDC918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0984" y="4371097"/>
            <a:ext cx="7193400" cy="2702700"/>
          </a:xfrm>
        </p:spPr>
        <p:txBody>
          <a:bodyPr/>
          <a:lstStyle/>
          <a:p>
            <a:pPr marL="101600" indent="0" algn="ctr">
              <a:buNone/>
            </a:pPr>
            <a:r>
              <a:rPr lang="en-US" sz="3200" b="1" dirty="0" err="1"/>
              <a:t>is:issue</a:t>
            </a:r>
            <a:r>
              <a:rPr lang="en-US" sz="3200" b="1" dirty="0"/>
              <a:t> </a:t>
            </a:r>
            <a:r>
              <a:rPr lang="en-US" sz="3200" b="1" dirty="0" err="1"/>
              <a:t>is:open</a:t>
            </a:r>
            <a:r>
              <a:rPr lang="en-US" sz="3200" b="1" dirty="0"/>
              <a:t> </a:t>
            </a:r>
            <a:r>
              <a:rPr lang="en-US" sz="3200" b="1" dirty="0" err="1"/>
              <a:t>label:"good</a:t>
            </a:r>
            <a:r>
              <a:rPr lang="en-US" sz="3200" b="1" dirty="0"/>
              <a:t> first issue"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36204438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4. </a:t>
            </a:r>
            <a:r>
              <a:rPr lang="pt-BR" b="1" dirty="0"/>
              <a:t>Informações avançadas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5152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Organizações do GitHub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127502-E2BE-40DF-85CE-CE59E9D5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887" y="1575125"/>
            <a:ext cx="5960125" cy="32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338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Comandos avançados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127502-E2BE-40DF-85CE-CE59E9D567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1887" y="1954379"/>
            <a:ext cx="5960125" cy="250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665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GitHub </a:t>
            </a:r>
            <a:r>
              <a:rPr lang="pt-BR" dirty="0" err="1"/>
              <a:t>Pages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1983" y="1668788"/>
            <a:ext cx="6880034" cy="31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110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Heroku</a:t>
            </a:r>
            <a:r>
              <a:rPr lang="pt-BR" dirty="0"/>
              <a:t> e </a:t>
            </a:r>
            <a:r>
              <a:rPr lang="pt-BR" dirty="0" err="1"/>
              <a:t>Netlify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52713" y="1552000"/>
            <a:ext cx="6838572" cy="34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494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Referências e links úteis</a:t>
            </a:r>
            <a:endParaRPr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553EF09-B4F3-4C3B-9A45-6B3F4E13C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Thank you for 100 million repositories</a:t>
            </a:r>
            <a:r>
              <a:rPr lang="en-US" dirty="0"/>
              <a:t>;</a:t>
            </a:r>
          </a:p>
          <a:p>
            <a:r>
              <a:rPr lang="en-US" dirty="0">
                <a:hlinkClick r:id="rId4"/>
              </a:rPr>
              <a:t>The State of the </a:t>
            </a:r>
            <a:r>
              <a:rPr lang="en-US" dirty="0" err="1">
                <a:hlinkClick r:id="rId4"/>
              </a:rPr>
              <a:t>Octoverse</a:t>
            </a:r>
            <a:r>
              <a:rPr lang="en-US" dirty="0">
                <a:hlinkClick r:id="rId4"/>
              </a:rPr>
              <a:t> 2019</a:t>
            </a:r>
            <a:r>
              <a:rPr lang="en-US" dirty="0"/>
              <a:t>;</a:t>
            </a:r>
          </a:p>
          <a:p>
            <a:r>
              <a:rPr lang="pt-BR" dirty="0">
                <a:hlinkClick r:id="rId5"/>
              </a:rPr>
              <a:t>Comandos do </a:t>
            </a:r>
            <a:r>
              <a:rPr lang="pt-BR" dirty="0" err="1">
                <a:hlinkClick r:id="rId5"/>
              </a:rPr>
              <a:t>Git</a:t>
            </a:r>
            <a:r>
              <a:rPr lang="pt-BR" dirty="0">
                <a:hlinkClick r:id="rId5"/>
              </a:rPr>
              <a:t> que você precisa conhecer</a:t>
            </a:r>
            <a:r>
              <a:rPr lang="pt-BR" dirty="0"/>
              <a:t>;</a:t>
            </a:r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2940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39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11" name="Google Shape;311;p35"/>
          <p:cNvSpPr txBox="1">
            <a:spLocks noGrp="1"/>
          </p:cNvSpPr>
          <p:nvPr>
            <p:ph type="ctrTitle" idx="4294967295"/>
          </p:nvPr>
        </p:nvSpPr>
        <p:spPr>
          <a:xfrm>
            <a:off x="3180573" y="1613150"/>
            <a:ext cx="5772511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chemeClr val="accent4"/>
                </a:solidFill>
              </a:rPr>
              <a:t>Obrigado</a:t>
            </a:r>
            <a:r>
              <a:rPr lang="en" sz="9600" dirty="0">
                <a:solidFill>
                  <a:schemeClr val="accent4"/>
                </a:solidFill>
              </a:rPr>
              <a:t>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Alguma dúvida ou feedback</a:t>
            </a: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?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Entre em contato comigo em </a:t>
            </a:r>
            <a:r>
              <a:rPr lang="pt-BR" sz="1800" b="1" dirty="0">
                <a:solidFill>
                  <a:schemeClr val="dk1"/>
                </a:solidFill>
              </a:rPr>
              <a:t>tekpixo.github.io </a:t>
            </a:r>
            <a:r>
              <a:rPr lang="pt-BR" sz="1800" dirty="0">
                <a:solidFill>
                  <a:schemeClr val="dk1"/>
                </a:solidFill>
              </a:rPr>
              <a:t>ou através do e-mail </a:t>
            </a:r>
            <a:r>
              <a:rPr lang="pt-BR" sz="1800" b="1" dirty="0">
                <a:solidFill>
                  <a:schemeClr val="dk1"/>
                </a:solidFill>
              </a:rPr>
              <a:t>costa</a:t>
            </a:r>
            <a:r>
              <a:rPr lang="en" sz="1800" b="1" dirty="0">
                <a:solidFill>
                  <a:schemeClr val="dk1"/>
                </a:solidFill>
              </a:rPr>
              <a:t>@</a:t>
            </a:r>
            <a:r>
              <a:rPr lang="pt-BR" sz="1800" b="1" dirty="0">
                <a:solidFill>
                  <a:schemeClr val="dk1"/>
                </a:solidFill>
              </a:rPr>
              <a:t>cos.ufrj.br.</a:t>
            </a:r>
            <a:endParaRPr sz="1800" b="1" dirty="0">
              <a:solidFill>
                <a:schemeClr val="dk1"/>
              </a:solidFill>
            </a:endParaRPr>
          </a:p>
        </p:txBody>
      </p:sp>
      <p:cxnSp>
        <p:nvCxnSpPr>
          <p:cNvPr id="313" name="Google Shape;313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16" name="Google Shape;316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 idx="4294967295"/>
          </p:nvPr>
        </p:nvSpPr>
        <p:spPr>
          <a:xfrm>
            <a:off x="657225" y="5679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cxnSp>
        <p:nvCxnSpPr>
          <p:cNvPr id="183" name="Google Shape;183;p24"/>
          <p:cNvCxnSpPr>
            <a:stCxn id="184" idx="2"/>
            <a:endCxn id="185" idx="0"/>
          </p:cNvCxnSpPr>
          <p:nvPr/>
        </p:nvCxnSpPr>
        <p:spPr>
          <a:xfrm rot="-5400000" flipH="1">
            <a:off x="50175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6" name="Google Shape;186;p24"/>
          <p:cNvCxnSpPr>
            <a:stCxn id="187" idx="2"/>
            <a:endCxn id="188" idx="0"/>
          </p:cNvCxnSpPr>
          <p:nvPr/>
        </p:nvCxnSpPr>
        <p:spPr>
          <a:xfrm rot="-5400000" flipH="1">
            <a:off x="2716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9" name="Google Shape;189;p24"/>
          <p:cNvCxnSpPr>
            <a:stCxn id="190" idx="0"/>
            <a:endCxn id="187" idx="2"/>
          </p:cNvCxnSpPr>
          <p:nvPr/>
        </p:nvCxnSpPr>
        <p:spPr>
          <a:xfrm rot="-5400000">
            <a:off x="1871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1" name="Google Shape;191;p24"/>
          <p:cNvCxnSpPr>
            <a:stCxn id="185" idx="2"/>
            <a:endCxn id="192" idx="0"/>
          </p:cNvCxnSpPr>
          <p:nvPr/>
        </p:nvCxnSpPr>
        <p:spPr>
          <a:xfrm rot="-5400000" flipH="1">
            <a:off x="62571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4"/>
          <p:cNvCxnSpPr>
            <a:stCxn id="194" idx="0"/>
            <a:endCxn id="185" idx="2"/>
          </p:cNvCxnSpPr>
          <p:nvPr/>
        </p:nvCxnSpPr>
        <p:spPr>
          <a:xfrm rot="-5400000">
            <a:off x="54118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5" name="Google Shape;195;p24"/>
          <p:cNvCxnSpPr>
            <a:stCxn id="187" idx="0"/>
            <a:endCxn id="184" idx="2"/>
          </p:cNvCxnSpPr>
          <p:nvPr/>
        </p:nvCxnSpPr>
        <p:spPr>
          <a:xfrm rot="-5400000">
            <a:off x="32472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4" name="Google Shape;184;p24"/>
          <p:cNvSpPr txBox="1"/>
          <p:nvPr/>
        </p:nvSpPr>
        <p:spPr>
          <a:xfrm>
            <a:off x="36505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880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4208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2661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5756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2725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035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975200" y="1869281"/>
          <a:ext cx="7216300" cy="2334900"/>
        </p:xfrm>
        <a:graphic>
          <a:graphicData uri="http://schemas.openxmlformats.org/drawingml/2006/table">
            <a:tbl>
              <a:tblPr>
                <a:noFill/>
                <a:tableStyleId>{52160AF4-3A75-4FA3-8532-D0B9F7CE0918}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16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88126" y="1045925"/>
            <a:ext cx="7340203" cy="349671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294967295"/>
          </p:nvPr>
        </p:nvSpPr>
        <p:spPr>
          <a:xfrm>
            <a:off x="457200" y="455675"/>
            <a:ext cx="10542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2291600" y="1861450"/>
            <a:ext cx="719100" cy="181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</a:rPr>
              <a:t>Find more maps at </a:t>
            </a:r>
            <a:r>
              <a:rPr lang="en" sz="900" u="sng">
                <a:solidFill>
                  <a:schemeClr val="lt2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1553725" y="214430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074000" y="355305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3984675" y="1947632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4657475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6549475" y="241937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7110750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975250" y="724200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</a:rPr>
              <a:t>89,526,124$</a:t>
            </a:r>
            <a:endParaRPr sz="72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975250" y="1487508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That’s a lot of money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975250" y="3353093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3"/>
                </a:solidFill>
              </a:rPr>
              <a:t>100%</a:t>
            </a:r>
            <a:endParaRPr sz="7200">
              <a:solidFill>
                <a:schemeClr val="accent3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975250" y="4116401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Total success!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975250" y="2038647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4"/>
                </a:solidFill>
              </a:rPr>
              <a:t>185,244</a:t>
            </a:r>
            <a:r>
              <a:rPr lang="en" sz="4800">
                <a:solidFill>
                  <a:schemeClr val="accent4"/>
                </a:solidFill>
              </a:rPr>
              <a:t> users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975250" y="2801955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 a lot of users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44</a:t>
            </a:fld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5632317" y="2111312"/>
            <a:ext cx="3305700" cy="2859236"/>
            <a:chOff x="5632317" y="1189775"/>
            <a:chExt cx="3305700" cy="3483050"/>
          </a:xfrm>
        </p:grpSpPr>
        <p:sp>
          <p:nvSpPr>
            <p:cNvPr id="243" name="Google Shape;2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3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0" y="2111488"/>
            <a:ext cx="3546900" cy="2859060"/>
            <a:chOff x="0" y="1189989"/>
            <a:chExt cx="3546900" cy="3482836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1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2944204" y="2111312"/>
            <a:ext cx="3305700" cy="2859236"/>
            <a:chOff x="2944204" y="1189775"/>
            <a:chExt cx="3305700" cy="3483050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2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pic>
        <p:nvPicPr>
          <p:cNvPr id="269" name="Google Shape;269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98" y="775700"/>
            <a:ext cx="6026500" cy="34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Mobile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75" name="Google Shape;275;p32"/>
          <p:cNvSpPr/>
          <p:nvPr/>
        </p:nvSpPr>
        <p:spPr>
          <a:xfrm>
            <a:off x="465057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591450" y="373572"/>
            <a:ext cx="2119546" cy="4396359"/>
            <a:chOff x="2547150" y="238125"/>
            <a:chExt cx="2525675" cy="5238750"/>
          </a:xfrm>
        </p:grpSpPr>
        <p:sp>
          <p:nvSpPr>
            <p:cNvPr id="278" name="Google Shape;27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/>
          <p:nvPr/>
        </p:nvSpPr>
        <p:spPr>
          <a:xfrm>
            <a:off x="444055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4375852" y="465959"/>
            <a:ext cx="2736410" cy="4222433"/>
            <a:chOff x="2112475" y="238125"/>
            <a:chExt cx="3395050" cy="5238750"/>
          </a:xfrm>
        </p:grpSpPr>
        <p:sp>
          <p:nvSpPr>
            <p:cNvPr id="289" name="Google Shape;289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Tablet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1. </a:t>
            </a:r>
            <a:r>
              <a:rPr lang="pt-BR" b="1" dirty="0"/>
              <a:t>Introdução Geral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416270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300" name="Google Shape;300;p34"/>
          <p:cNvGrpSpPr/>
          <p:nvPr/>
        </p:nvGrpSpPr>
        <p:grpSpPr>
          <a:xfrm>
            <a:off x="3657849" y="1241129"/>
            <a:ext cx="4542205" cy="2661224"/>
            <a:chOff x="1177450" y="241631"/>
            <a:chExt cx="6173152" cy="3616776"/>
          </a:xfrm>
        </p:grpSpPr>
        <p:sp>
          <p:nvSpPr>
            <p:cNvPr id="301" name="Google Shape;30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4369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Desktop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8" name="Google Shape;348;p36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49" name="Google Shape;349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Quantico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Titillium Web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https://www.fontsquirrel.com/fonts/quantico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https://www.fontsquirrel.com/fonts/Titillium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37"/>
          <p:cNvSpPr txBox="1"/>
          <p:nvPr/>
        </p:nvSpPr>
        <p:spPr>
          <a:xfrm>
            <a:off x="975250" y="4120925"/>
            <a:ext cx="742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63" name="Google Shape;363;p3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78" name="Google Shape;378;p3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3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84" name="Google Shape;384;p3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92" name="Google Shape;392;p3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3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98" name="Google Shape;398;p3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3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06" name="Google Shape;406;p3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3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15" name="Google Shape;415;p3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18" name="Google Shape;418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21" name="Google Shape;421;p3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25" name="Google Shape;425;p3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33" name="Google Shape;433;p3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3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40" name="Google Shape;440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3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46" name="Google Shape;446;p3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49" name="Google Shape;449;p3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55" name="Google Shape;455;p3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58" name="Google Shape;458;p3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66" name="Google Shape;466;p3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72" name="Google Shape;472;p3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81" name="Google Shape;481;p3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3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86" name="Google Shape;486;p3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91" name="Google Shape;491;p3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96" name="Google Shape;496;p3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99" name="Google Shape;499;p3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02" name="Google Shape;502;p3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3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06" name="Google Shape;506;p3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09" name="Google Shape;509;p3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3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3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20" name="Google Shape;520;p3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3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24" name="Google Shape;524;p3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27" name="Google Shape;527;p3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32" name="Google Shape;532;p3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3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37" name="Google Shape;537;p3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44" name="Google Shape;544;p3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54" name="Google Shape;554;p3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58" name="Google Shape;558;p3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62" name="Google Shape;562;p3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68" name="Google Shape;568;p3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71" name="Google Shape;571;p3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3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79" name="Google Shape;579;p3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86" name="Google Shape;586;p3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89" name="Google Shape;589;p3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3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3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98" name="Google Shape;598;p3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07" name="Google Shape;607;p3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10" name="Google Shape;610;p3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3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17" name="Google Shape;617;p3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25" name="Google Shape;625;p3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3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29" name="Google Shape;629;p3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36" name="Google Shape;636;p3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40" name="Google Shape;640;p3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44" name="Google Shape;644;p3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50" name="Google Shape;650;p3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78" name="Google Shape;678;p3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3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02" name="Google Shape;702;p3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17" name="Google Shape;717;p3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21" name="Google Shape;721;p3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28" name="Google Shape;728;p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37" name="Google Shape;737;p3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41" name="Google Shape;741;p3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3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47" name="Google Shape;747;p3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3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55" name="Google Shape;755;p3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3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62" name="Google Shape;762;p3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3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72" name="Google Shape;772;p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3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84" name="Google Shape;784;p3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3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90" name="Google Shape;790;p3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98" name="Google Shape;798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3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01" name="Google Shape;801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04" name="Google Shape;804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3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810" name="Google Shape;810;p3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811" name="Google Shape;811;p3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2"/>
                </a:solidFill>
                <a:highlight>
                  <a:schemeClr val="dk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 and many more...</a:t>
            </a:r>
            <a:endParaRPr sz="2400">
              <a:solidFill>
                <a:schemeClr val="lt2"/>
              </a:solidFill>
              <a:highlight>
                <a:schemeClr val="dk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17" name="Google Shape;817;p39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818" name="Google Shape;818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819" name="Google Shape;819;p39"/>
          <p:cNvSpPr txBox="1">
            <a:spLocks noGrp="1"/>
          </p:cNvSpPr>
          <p:nvPr>
            <p:ph type="body" idx="4294967295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26" name="Google Shape;826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827" name="Google Shape;827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828" name="Google Shape;828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0" name="Google Shape;830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831" name="Google Shape;831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3" name="Google Shape;833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834" name="Google Shape;834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6" name="Google Shape;836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837" name="Google Shape;837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Gerência de Configuração de Software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just">
              <a:buNone/>
            </a:pPr>
            <a:r>
              <a:rPr lang="pt-BR" b="1" dirty="0"/>
              <a:t>Gerência de Configuração de Software</a:t>
            </a:r>
            <a:r>
              <a:rPr lang="pt-BR" dirty="0"/>
              <a:t> (</a:t>
            </a:r>
            <a:r>
              <a:rPr lang="pt-BR" b="1" dirty="0"/>
              <a:t>GCS</a:t>
            </a:r>
            <a:r>
              <a:rPr lang="pt-BR" dirty="0"/>
              <a:t>) é um conjunto de atividades de apoio que permite a absorção ordenada das mudanças inerentes ao desenvolvimento de software, mantendo a integridade e a estabilidade durante a evolução do projeto.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74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Gerência de Configuração de Software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 err="1"/>
              <a:t>Controlar</a:t>
            </a:r>
            <a:r>
              <a:rPr lang="en-US" dirty="0"/>
              <a:t> e </a:t>
            </a:r>
            <a:r>
              <a:rPr lang="en-US" dirty="0" err="1"/>
              <a:t>acompanhar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;</a:t>
            </a:r>
          </a:p>
          <a:p>
            <a:pPr lvl="0"/>
            <a:r>
              <a:rPr lang="en-US" dirty="0"/>
              <a:t>Registrar a </a:t>
            </a:r>
            <a:r>
              <a:rPr lang="en-US" dirty="0" err="1"/>
              <a:t>evolução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(</a:t>
            </a:r>
            <a:r>
              <a:rPr lang="en-US" b="1" dirty="0" err="1"/>
              <a:t>Controle</a:t>
            </a:r>
            <a:r>
              <a:rPr lang="en-US" b="1" dirty="0"/>
              <a:t> de </a:t>
            </a:r>
            <a:r>
              <a:rPr lang="en-US" b="1" dirty="0" err="1"/>
              <a:t>Versão</a:t>
            </a:r>
            <a:r>
              <a:rPr lang="en-US" dirty="0"/>
              <a:t>);</a:t>
            </a:r>
          </a:p>
          <a:p>
            <a:pPr lvl="0"/>
            <a:r>
              <a:rPr lang="en-US" dirty="0" err="1"/>
              <a:t>Estabelecer</a:t>
            </a:r>
            <a:r>
              <a:rPr lang="en-US" dirty="0"/>
              <a:t> a </a:t>
            </a:r>
            <a:r>
              <a:rPr lang="en-US" dirty="0" err="1"/>
              <a:t>integridade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;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Controle de Versão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dirty="0"/>
              <a:t>Sistema que registra alterações em um arquivo ou conjunto de arquivos ao longo do tempo.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Diferente do que muitos pensam, não é (ou não deveria ser) um controle exclusivo da área de TI.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63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977834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O Universo </a:t>
            </a:r>
            <a:r>
              <a:rPr lang="pt-BR" dirty="0" err="1"/>
              <a:t>Git</a:t>
            </a:r>
            <a:r>
              <a:rPr lang="pt-BR" dirty="0"/>
              <a:t>: GitHub, </a:t>
            </a:r>
            <a:r>
              <a:rPr lang="pt-BR" dirty="0" err="1"/>
              <a:t>GitLab</a:t>
            </a:r>
            <a:r>
              <a:rPr lang="pt-BR" dirty="0"/>
              <a:t>, </a:t>
            </a:r>
            <a:r>
              <a:rPr lang="pt-BR" dirty="0" err="1"/>
              <a:t>Bitbucket</a:t>
            </a:r>
            <a:r>
              <a:rPr lang="pt-BR" dirty="0"/>
              <a:t>...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 dirty="0"/>
              <a:t>Sistema de controle de versões</a:t>
            </a:r>
            <a:endParaRPr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6CABFE-FCDB-4044-85E9-AC67EBDFBA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 algn="ctr">
              <a:buNone/>
            </a:pPr>
            <a:r>
              <a:rPr lang="pt-BR" dirty="0"/>
              <a:t>Plataforma de hospedagem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1DD5A6-D906-49E7-9412-CDBB65A17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39690" y="2402581"/>
            <a:ext cx="1481224" cy="14812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8AFA99-EA98-4B08-9A9D-AB64A891A9B6}"/>
              </a:ext>
            </a:extLst>
          </p:cNvPr>
          <p:cNvSpPr txBox="1"/>
          <p:nvPr/>
        </p:nvSpPr>
        <p:spPr>
          <a:xfrm>
            <a:off x="2066351" y="7446027"/>
            <a:ext cx="9633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4" tooltip="https://commons.wikimedia.org/wiki/File:Git_icon.svg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5" tooltip="https://creativecommons.org/licenses/by-sa/3.0/"/>
              </a:rPr>
              <a:t>CC BY-SA</a:t>
            </a:r>
            <a:endParaRPr lang="pt-BR" sz="9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462E66-6851-4E2F-9C69-AD588C34A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97990" y="2041626"/>
            <a:ext cx="732124" cy="73212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A5C581-4A4F-4D8A-BAC5-08CCFAB99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097991" y="2815971"/>
            <a:ext cx="732124" cy="6766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A04FF9B-EF9D-42DA-AA74-11FBF82A63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7990" y="3534812"/>
            <a:ext cx="732125" cy="7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89959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1299</Words>
  <Application>Microsoft Office PowerPoint</Application>
  <PresentationFormat>Apresentação na tela (16:9)</PresentationFormat>
  <Paragraphs>219</Paragraphs>
  <Slides>55</Slides>
  <Notes>55</Notes>
  <HiddenSlides>19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55</vt:i4>
      </vt:variant>
    </vt:vector>
  </HeadingPairs>
  <TitlesOfParts>
    <vt:vector size="62" baseType="lpstr">
      <vt:lpstr>Quantico</vt:lpstr>
      <vt:lpstr>Montserrat</vt:lpstr>
      <vt:lpstr>Titillium Web Light</vt:lpstr>
      <vt:lpstr>Arial</vt:lpstr>
      <vt:lpstr>Titillium Web</vt:lpstr>
      <vt:lpstr>Calibri</vt:lpstr>
      <vt:lpstr>Juno template</vt:lpstr>
      <vt:lpstr>O Universo Git </vt:lpstr>
      <vt:lpstr>E aí!</vt:lpstr>
      <vt:lpstr>Instructions for use</vt:lpstr>
      <vt:lpstr>Apresentação do PowerPoint</vt:lpstr>
      <vt:lpstr>1. Introdução Geral</vt:lpstr>
      <vt:lpstr>Gerência de Configuração de Software</vt:lpstr>
      <vt:lpstr>Gerência de Configuração de Software</vt:lpstr>
      <vt:lpstr>Controle de Versão</vt:lpstr>
      <vt:lpstr>O Universo Git: GitHub, GitLab, Bitbucket...</vt:lpstr>
      <vt:lpstr>+40.000.000</vt:lpstr>
      <vt:lpstr>+100.000.000</vt:lpstr>
      <vt:lpstr>2. Informações Básicas</vt:lpstr>
      <vt:lpstr>BIG CONCEPT</vt:lpstr>
      <vt:lpstr>Repositórios e branches</vt:lpstr>
      <vt:lpstr>Repositórios e branches</vt:lpstr>
      <vt:lpstr>Repositórios e branches</vt:lpstr>
      <vt:lpstr>HANDS ON! Primeiros comandos</vt:lpstr>
      <vt:lpstr>HANDS ON! Primeiros comandos</vt:lpstr>
      <vt:lpstr>HANDS ON! Primeiros comandos</vt:lpstr>
      <vt:lpstr>Estado dos arquivos no Git</vt:lpstr>
      <vt:lpstr>HANDS ON! Commit e pull request</vt:lpstr>
      <vt:lpstr>HANDS ON! Primeiros comandos</vt:lpstr>
      <vt:lpstr>HANDS ON! Primeiros comandos</vt:lpstr>
      <vt:lpstr>ATENÇÃO! Git ignore</vt:lpstr>
      <vt:lpstr>ATENÇÃO! Git ignore</vt:lpstr>
      <vt:lpstr>     3. Situações complementares</vt:lpstr>
      <vt:lpstr>Desfazendo alterações</vt:lpstr>
      <vt:lpstr>Desfazendo alterações</vt:lpstr>
      <vt:lpstr>Desfazendo alterações</vt:lpstr>
      <vt:lpstr>Resolução de conflitos</vt:lpstr>
      <vt:lpstr>Colaboração com projetos open source</vt:lpstr>
      <vt:lpstr>Colaboração com projetos open source</vt:lpstr>
      <vt:lpstr>4. Informações avançadas</vt:lpstr>
      <vt:lpstr>Organizações do GitHub</vt:lpstr>
      <vt:lpstr>Comandos avançados</vt:lpstr>
      <vt:lpstr>GitHub Pages</vt:lpstr>
      <vt:lpstr>Heroku e Netlify</vt:lpstr>
      <vt:lpstr>Referências e links úteis</vt:lpstr>
      <vt:lpstr>Obrigado!</vt:lpstr>
      <vt:lpstr>Want big impact? Use big image.</vt:lpstr>
      <vt:lpstr>Use diagrams to explain your ideas</vt:lpstr>
      <vt:lpstr>And tables to compare data</vt:lpstr>
      <vt:lpstr>Maps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Credits</vt:lpstr>
      <vt:lpstr>Presentation design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Lincoln Cst</cp:lastModifiedBy>
  <cp:revision>36</cp:revision>
  <dcterms:modified xsi:type="dcterms:W3CDTF">2020-04-30T18:09:58Z</dcterms:modified>
</cp:coreProperties>
</file>